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Hanken Grotesk Medium"/>
      <p:regular r:id="rId16"/>
      <p:bold r:id="rId17"/>
      <p:italic r:id="rId18"/>
      <p:boldItalic r:id="rId19"/>
    </p:embeddedFont>
    <p:embeddedFont>
      <p:font typeface="Hanken Grotesk"/>
      <p:regular r:id="rId20"/>
      <p:bold r:id="rId21"/>
      <p:italic r:id="rId22"/>
      <p:boldItalic r:id="rId23"/>
    </p:embeddedFont>
    <p:embeddedFont>
      <p:font typeface="Hanken Grotesk SemiBold"/>
      <p:regular r:id="rId24"/>
      <p:bold r:id="rId25"/>
      <p:italic r:id="rId26"/>
      <p:boldItalic r:id="rId27"/>
    </p:embeddedFont>
    <p:embeddedFont>
      <p:font typeface="Inter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nter Medium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ankenGrotesk-regular.fntdata"/><Relationship Id="rId22" Type="http://schemas.openxmlformats.org/officeDocument/2006/relationships/font" Target="fonts/HankenGrotesk-italic.fntdata"/><Relationship Id="rId21" Type="http://schemas.openxmlformats.org/officeDocument/2006/relationships/font" Target="fonts/HankenGrotesk-bold.fntdata"/><Relationship Id="rId24" Type="http://schemas.openxmlformats.org/officeDocument/2006/relationships/font" Target="fonts/HankenGroteskSemiBold-regular.fntdata"/><Relationship Id="rId23" Type="http://schemas.openxmlformats.org/officeDocument/2006/relationships/font" Target="fonts/HankenGrotesk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ankenGroteskSemiBold-italic.fntdata"/><Relationship Id="rId25" Type="http://schemas.openxmlformats.org/officeDocument/2006/relationships/font" Target="fonts/HankenGroteskSemiBold-bold.fntdata"/><Relationship Id="rId28" Type="http://schemas.openxmlformats.org/officeDocument/2006/relationships/font" Target="fonts/Inter-regular.fntdata"/><Relationship Id="rId27" Type="http://schemas.openxmlformats.org/officeDocument/2006/relationships/font" Target="fonts/HankenGrotesk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InterMedium-bold.fntdata"/><Relationship Id="rId12" Type="http://schemas.openxmlformats.org/officeDocument/2006/relationships/slide" Target="slides/slide6.xml"/><Relationship Id="rId34" Type="http://schemas.openxmlformats.org/officeDocument/2006/relationships/font" Target="fonts/InterMedium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HankenGroteskMedium-bold.fntdata"/><Relationship Id="rId16" Type="http://schemas.openxmlformats.org/officeDocument/2006/relationships/font" Target="fonts/HankenGroteskMedium-regular.fntdata"/><Relationship Id="rId19" Type="http://schemas.openxmlformats.org/officeDocument/2006/relationships/font" Target="fonts/HankenGroteskMedium-boldItalic.fntdata"/><Relationship Id="rId18" Type="http://schemas.openxmlformats.org/officeDocument/2006/relationships/font" Target="fonts/HankenGrotesk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SLIDES_API1974682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SLIDES_API1974682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SLIDES_API197468289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SLIDES_API197468289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197468289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SLIDES_API197468289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SLIDES_API197468289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SLIDES_API197468289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SLIDES_API197468289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SLIDES_API197468289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SLIDES_API197468289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SLIDES_API197468289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ae3725db9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ae3725db9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SLIDES_API197468289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SLIDES_API197468289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SLIDES_API197468289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SLIDES_API197468289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914400" y="3278275"/>
            <a:ext cx="4680900" cy="451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914400" y="4120200"/>
            <a:ext cx="17271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nken Grotesk"/>
              <a:buNone/>
              <a:defRPr sz="9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576800" y="1933000"/>
            <a:ext cx="3895500" cy="26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•"/>
              <a:defRPr/>
            </a:lvl1pPr>
            <a:lvl2pPr indent="-317500" lvl="1" marL="9144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2000"/>
              </a:spcBef>
              <a:spcAft>
                <a:spcPts val="20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457200" y="1025275"/>
            <a:ext cx="1824900" cy="2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4576800" y="1025275"/>
            <a:ext cx="1824900" cy="21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5" type="title"/>
          </p:nvPr>
        </p:nvSpPr>
        <p:spPr>
          <a:xfrm>
            <a:off x="457200" y="1301400"/>
            <a:ext cx="30936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9" name="Google Shape;89;p20"/>
          <p:cNvSpPr txBox="1"/>
          <p:nvPr>
            <p:ph idx="3" type="body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0" name="Google Shape;90;p20"/>
          <p:cNvSpPr txBox="1"/>
          <p:nvPr>
            <p:ph idx="4" type="subTitle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5" type="subTitle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6" type="subTitle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1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457200" y="1330925"/>
            <a:ext cx="36588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5023050" y="1330913"/>
            <a:ext cx="36588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4" type="subTitle"/>
          </p:nvPr>
        </p:nvSpPr>
        <p:spPr>
          <a:xfrm>
            <a:off x="457200" y="962775"/>
            <a:ext cx="36588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22"/>
          <p:cNvSpPr txBox="1"/>
          <p:nvPr>
            <p:ph idx="5" type="subTitle"/>
          </p:nvPr>
        </p:nvSpPr>
        <p:spPr>
          <a:xfrm>
            <a:off x="5023050" y="962775"/>
            <a:ext cx="32172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body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 1">
  <p:cSld name="TITLE_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ctrTitle"/>
          </p:nvPr>
        </p:nvSpPr>
        <p:spPr>
          <a:xfrm>
            <a:off x="2289975" y="1545525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2289975" y="4120200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3"/>
          <p:cNvSpPr txBox="1"/>
          <p:nvPr>
            <p:ph idx="2" type="subTitle"/>
          </p:nvPr>
        </p:nvSpPr>
        <p:spPr>
          <a:xfrm>
            <a:off x="2289975" y="3502200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 2">
  <p:cSld name="TITLE_3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1" type="subTitle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4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4"/>
          <p:cNvSpPr txBox="1"/>
          <p:nvPr>
            <p:ph idx="3" type="subTitle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 3">
  <p:cSld name="TITLE_4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subTitle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54" name="Google Shape;1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5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5"/>
          <p:cNvSpPr txBox="1"/>
          <p:nvPr>
            <p:ph idx="3" type="subTitle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7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7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172" name="Google Shape;1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_title" id="177" name="Google Shape;177;p39"/>
          <p:cNvSpPr txBox="1"/>
          <p:nvPr>
            <p:ph type="ctrTitle"/>
          </p:nvPr>
        </p:nvSpPr>
        <p:spPr>
          <a:xfrm>
            <a:off x="914400" y="1309700"/>
            <a:ext cx="4566900" cy="3036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Extração de Dados com Python: Vector Databases e Embeddings</a:t>
            </a:r>
            <a:endParaRPr sz="4500"/>
          </a:p>
        </p:txBody>
      </p:sp>
      <p:sp>
        <p:nvSpPr>
          <p:cNvPr id="178" name="Google Shape;178;p39"/>
          <p:cNvSpPr/>
          <p:nvPr/>
        </p:nvSpPr>
        <p:spPr>
          <a:xfrm>
            <a:off x="7053979" y="559015"/>
            <a:ext cx="1423200" cy="142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179" name="Google Shape;179;p39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5762650" y="797300"/>
            <a:ext cx="2365402" cy="35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184" name="Google Shape;184;p40"/>
          <p:cNvSpPr txBox="1"/>
          <p:nvPr>
            <p:ph idx="2" type="body"/>
          </p:nvPr>
        </p:nvSpPr>
        <p:spPr>
          <a:xfrm>
            <a:off x="1711325" y="3436950"/>
            <a:ext cx="6962100" cy="125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Extração de dados é o processo de recuperar informação de fontes múltiplas e heterogêneas para</a:t>
            </a:r>
            <a:r>
              <a:rPr lang="en" sz="1200"/>
              <a:t> </a:t>
            </a:r>
            <a:r>
              <a:rPr lang="en" sz="1200"/>
              <a:t>vários propósitos. Normalmente a extração de dados é feito utilizando Python pela quantidade abundante de bibliotecas de extração e manipulação de dados disponíveis de forma acessível e sem muito atrito de desenvolvimento.</a:t>
            </a:r>
            <a:endParaRPr sz="1200"/>
          </a:p>
        </p:txBody>
      </p:sp>
      <p:sp>
        <p:nvSpPr>
          <p:cNvPr descr="title" id="185" name="Google Shape;185;p40"/>
          <p:cNvSpPr txBox="1"/>
          <p:nvPr>
            <p:ph type="title"/>
          </p:nvPr>
        </p:nvSpPr>
        <p:spPr>
          <a:xfrm>
            <a:off x="457200" y="639500"/>
            <a:ext cx="4107000" cy="987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Introdução a Extração de Dados</a:t>
            </a:r>
            <a:endParaRPr sz="2900"/>
          </a:p>
        </p:txBody>
      </p:sp>
      <p:sp>
        <p:nvSpPr>
          <p:cNvPr id="186" name="Google Shape;186;p40"/>
          <p:cNvSpPr/>
          <p:nvPr/>
        </p:nvSpPr>
        <p:spPr>
          <a:xfrm>
            <a:off x="7125404" y="1189815"/>
            <a:ext cx="1423200" cy="142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 rotWithShape="1">
          <a:blip r:embed="rId3">
            <a:alphaModFix amt="35000"/>
          </a:blip>
          <a:srcRect b="34835" l="0" r="0" t="34838"/>
          <a:stretch/>
        </p:blipFill>
        <p:spPr>
          <a:xfrm>
            <a:off x="4770450" y="1546975"/>
            <a:ext cx="3421072" cy="155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/>
          <p:nvPr/>
        </p:nvSpPr>
        <p:spPr>
          <a:xfrm>
            <a:off x="485750" y="4898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descr="chapter" id="189" name="Google Shape;189;p40"/>
          <p:cNvSpPr txBox="1"/>
          <p:nvPr>
            <p:ph idx="1" type="subTitle"/>
          </p:nvPr>
        </p:nvSpPr>
        <p:spPr>
          <a:xfrm>
            <a:off x="625600" y="368600"/>
            <a:ext cx="2467200" cy="32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Introdução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" id="194" name="Google Shape;194;p41"/>
          <p:cNvSpPr txBox="1"/>
          <p:nvPr>
            <p:ph idx="1" type="subTitle"/>
          </p:nvPr>
        </p:nvSpPr>
        <p:spPr>
          <a:xfrm>
            <a:off x="457300" y="324875"/>
            <a:ext cx="2467200" cy="32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OpenAI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95" name="Google Shape;195;p41"/>
          <p:cNvPicPr preferRelativeResize="0"/>
          <p:nvPr/>
        </p:nvPicPr>
        <p:blipFill rotWithShape="1">
          <a:blip r:embed="rId3">
            <a:alphaModFix amt="32000"/>
          </a:blip>
          <a:srcRect b="0" l="34006" r="34006" t="0"/>
          <a:stretch/>
        </p:blipFill>
        <p:spPr>
          <a:xfrm>
            <a:off x="5933500" y="0"/>
            <a:ext cx="3210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96" name="Google Shape;196;p41"/>
          <p:cNvSpPr txBox="1"/>
          <p:nvPr>
            <p:ph type="title"/>
          </p:nvPr>
        </p:nvSpPr>
        <p:spPr>
          <a:xfrm>
            <a:off x="809625" y="565050"/>
            <a:ext cx="5592300" cy="107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OpenAI Cookbook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97" name="Google Shape;197;p41"/>
          <p:cNvSpPr/>
          <p:nvPr/>
        </p:nvSpPr>
        <p:spPr>
          <a:xfrm>
            <a:off x="457301" y="649466"/>
            <a:ext cx="216900" cy="21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00" y="1642950"/>
            <a:ext cx="5500325" cy="319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03" name="Google Shape;203;p42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Extração de Dados com 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42"/>
          <p:cNvSpPr/>
          <p:nvPr/>
        </p:nvSpPr>
        <p:spPr>
          <a:xfrm>
            <a:off x="0" y="508860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05" name="Google Shape;205;p42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descr="chapter" id="206" name="Google Shape;206;p42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Extração de Dados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965025"/>
            <a:ext cx="3252376" cy="38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13" y="965025"/>
            <a:ext cx="4022515" cy="38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" id="213" name="Google Shape;213;p43"/>
          <p:cNvSpPr txBox="1"/>
          <p:nvPr>
            <p:ph idx="1" type="subTitle"/>
          </p:nvPr>
        </p:nvSpPr>
        <p:spPr>
          <a:xfrm>
            <a:off x="625600" y="292900"/>
            <a:ext cx="2467200" cy="32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Embeddings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214" name="Google Shape;214;p43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</a:t>
            </a:r>
            <a:r>
              <a:rPr lang="en"/>
              <a:t>Embeddings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descr="detail_0" id="215" name="Google Shape;215;p43"/>
          <p:cNvSpPr txBox="1"/>
          <p:nvPr>
            <p:ph idx="2" type="body"/>
          </p:nvPr>
        </p:nvSpPr>
        <p:spPr>
          <a:xfrm>
            <a:off x="3373750" y="1079225"/>
            <a:ext cx="5373600" cy="34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Embeddings capturam a relação semântica entre as palavras, permitindo assim que algoritmos podem processar e analisar de forma mais eficiente.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Embeddings são essenciais para representar texto em um formato que algoritmos de modelos de ML possam entender.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/>
              <a:t>Embeddings desempenham um papel crucial em aprimorar o desempenho de modelos de aprendizado de máquina em tarefas como análise de sentimentos, classificação de texto e tradução de idiomas.</a:t>
            </a:r>
            <a:endParaRPr sz="1200"/>
          </a:p>
        </p:txBody>
      </p:sp>
      <p:sp>
        <p:nvSpPr>
          <p:cNvPr id="216" name="Google Shape;216;p43"/>
          <p:cNvSpPr/>
          <p:nvPr/>
        </p:nvSpPr>
        <p:spPr>
          <a:xfrm>
            <a:off x="1467801" y="1486214"/>
            <a:ext cx="1365900" cy="13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43"/>
          <p:cNvPicPr preferRelativeResize="0"/>
          <p:nvPr>
            <p:ph idx="2" type="pic"/>
          </p:nvPr>
        </p:nvPicPr>
        <p:blipFill rotWithShape="1">
          <a:blip r:embed="rId3">
            <a:alphaModFix amt="45000"/>
          </a:blip>
          <a:srcRect b="16586" l="0" r="0" t="16586"/>
          <a:stretch/>
        </p:blipFill>
        <p:spPr>
          <a:xfrm>
            <a:off x="333121" y="1722190"/>
            <a:ext cx="2274900" cy="227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43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98" y="1133250"/>
            <a:ext cx="3332928" cy="33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24" name="Google Shape;224;p44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</a:t>
            </a:r>
            <a:r>
              <a:rPr lang="en"/>
              <a:t>Vector Databases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descr="detail_0" id="225" name="Google Shape;225;p44"/>
          <p:cNvSpPr txBox="1"/>
          <p:nvPr>
            <p:ph idx="1" type="body"/>
          </p:nvPr>
        </p:nvSpPr>
        <p:spPr>
          <a:xfrm>
            <a:off x="485750" y="1812336"/>
            <a:ext cx="36588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/>
              <a:t>Vector databases são utilizados para armazenar e recuperar vetores de alta d</a:t>
            </a:r>
            <a:r>
              <a:rPr lang="en"/>
              <a:t>imensionalidade </a:t>
            </a:r>
            <a:r>
              <a:rPr lang="en"/>
              <a:t>de forma eficiente.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/>
              <a:t>São utilizados para dar suporte a pesquisa por similaridade e possibilitar tarefas de ML que precisam de comparações vetoriais.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</a:pPr>
            <a:r>
              <a:rPr lang="en"/>
              <a:t>Como exemplos de Vector Databases temos ChromaDB, Pinecone e PostgreSQL (pgvector).</a:t>
            </a:r>
            <a:endParaRPr/>
          </a:p>
        </p:txBody>
      </p:sp>
      <p:sp>
        <p:nvSpPr>
          <p:cNvPr descr="header_0" id="226" name="Google Shape;226;p44"/>
          <p:cNvSpPr txBox="1"/>
          <p:nvPr>
            <p:ph idx="4" type="subTitle"/>
          </p:nvPr>
        </p:nvSpPr>
        <p:spPr>
          <a:xfrm>
            <a:off x="485750" y="1191375"/>
            <a:ext cx="36588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O que são</a:t>
            </a:r>
            <a:r>
              <a:rPr lang="en" sz="1400">
                <a:solidFill>
                  <a:schemeClr val="accent1"/>
                </a:solidFill>
              </a:rPr>
              <a:t> Vector Databases?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descr="detail_1" id="227" name="Google Shape;227;p44"/>
          <p:cNvSpPr txBox="1"/>
          <p:nvPr>
            <p:ph idx="2" type="body"/>
          </p:nvPr>
        </p:nvSpPr>
        <p:spPr>
          <a:xfrm>
            <a:off x="5051600" y="1812325"/>
            <a:ext cx="36588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Indexação de vetores de alta dimensionalidade.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Possibilitam a recuperação da informação de forma extremamente rápida. 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Possibilitam Long-Term-Memory em LLMs.</a:t>
            </a:r>
            <a:endParaRPr sz="1300"/>
          </a:p>
        </p:txBody>
      </p:sp>
      <p:sp>
        <p:nvSpPr>
          <p:cNvPr descr="header_1" id="228" name="Google Shape;228;p44"/>
          <p:cNvSpPr txBox="1"/>
          <p:nvPr>
            <p:ph idx="5" type="subTitle"/>
          </p:nvPr>
        </p:nvSpPr>
        <p:spPr>
          <a:xfrm>
            <a:off x="5023050" y="1191375"/>
            <a:ext cx="36588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A importância de Vector Databases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29" name="Google Shape;229;p44"/>
          <p:cNvSpPr/>
          <p:nvPr/>
        </p:nvSpPr>
        <p:spPr>
          <a:xfrm>
            <a:off x="0" y="508860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30" name="Google Shape;230;p44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descr="chapter" id="231" name="Google Shape;231;p44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Vector Databases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36" name="Google Shape;236;p45"/>
          <p:cNvSpPr txBox="1"/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Vector Databases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0" y="508860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descr="chapter" id="239" name="Google Shape;239;p45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Vector Databases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100"/>
            <a:ext cx="4663667" cy="38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067" y="1926975"/>
            <a:ext cx="4023133" cy="204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5744124" y="3265377"/>
            <a:ext cx="356400" cy="35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 amt="15000"/>
          </a:blip>
          <a:srcRect b="0" l="31127" r="31123" t="0"/>
          <a:stretch/>
        </p:blipFill>
        <p:spPr>
          <a:xfrm>
            <a:off x="0" y="0"/>
            <a:ext cx="5937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statement_0" id="248" name="Google Shape;248;p46"/>
          <p:cNvSpPr txBox="1"/>
          <p:nvPr/>
        </p:nvSpPr>
        <p:spPr>
          <a:xfrm>
            <a:off x="381000" y="915600"/>
            <a:ext cx="50958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Perguntas? </a:t>
            </a:r>
            <a:endParaRPr sz="400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49" name="Google Shape;249;p46"/>
          <p:cNvSpPr/>
          <p:nvPr/>
        </p:nvSpPr>
        <p:spPr>
          <a:xfrm>
            <a:off x="485750" y="62955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descr="chapter" id="250" name="Google Shape;250;p46"/>
          <p:cNvSpPr txBox="1"/>
          <p:nvPr/>
        </p:nvSpPr>
        <p:spPr>
          <a:xfrm>
            <a:off x="642375" y="50835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Interativo</a:t>
            </a:r>
            <a:endParaRPr sz="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3857913" y="2965850"/>
            <a:ext cx="4107000" cy="539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Thank you</a:t>
            </a:r>
            <a:r>
              <a:rPr lang="en" sz="4100">
                <a:solidFill>
                  <a:schemeClr val="accent1"/>
                </a:solidFill>
              </a:rPr>
              <a:t>.</a:t>
            </a:r>
            <a:endParaRPr sz="4100">
              <a:solidFill>
                <a:schemeClr val="accent1"/>
              </a:solidFill>
            </a:endParaRPr>
          </a:p>
        </p:txBody>
      </p:sp>
      <p:sp>
        <p:nvSpPr>
          <p:cNvPr id="256" name="Google Shape;256;p47"/>
          <p:cNvSpPr/>
          <p:nvPr/>
        </p:nvSpPr>
        <p:spPr>
          <a:xfrm>
            <a:off x="2696612" y="915600"/>
            <a:ext cx="1248600" cy="124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257" name="Google Shape;257;p47"/>
          <p:cNvPicPr preferRelativeResize="0"/>
          <p:nvPr>
            <p:ph idx="2" type="pic"/>
          </p:nvPr>
        </p:nvPicPr>
        <p:blipFill rotWithShape="1">
          <a:blip r:embed="rId3">
            <a:alphaModFix amt="81000"/>
          </a:blip>
          <a:srcRect b="16641" l="0" r="0" t="16634"/>
          <a:stretch/>
        </p:blipFill>
        <p:spPr>
          <a:xfrm>
            <a:off x="1179088" y="1092650"/>
            <a:ext cx="2378400" cy="18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">
      <a:dk1>
        <a:srgbClr val="000000"/>
      </a:dk1>
      <a:lt1>
        <a:srgbClr val="FFFFFF"/>
      </a:lt1>
      <a:dk2>
        <a:srgbClr val="848E9B"/>
      </a:dk2>
      <a:lt2>
        <a:srgbClr val="F3F4F7"/>
      </a:lt2>
      <a:accent1>
        <a:srgbClr val="736CED"/>
      </a:accent1>
      <a:accent2>
        <a:srgbClr val="D1AC00"/>
      </a:accent2>
      <a:accent3>
        <a:srgbClr val="6A605C"/>
      </a:accent3>
      <a:accent4>
        <a:srgbClr val="1D3461"/>
      </a:accent4>
      <a:accent5>
        <a:srgbClr val="5A0001"/>
      </a:accent5>
      <a:accent6>
        <a:srgbClr val="F4F5F6"/>
      </a:accent6>
      <a:hlink>
        <a:srgbClr val="453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